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sldIdLst>
    <p:sldId id="265"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E26C056-8423-4256-BBFF-F3AF676D3F8C}" type="slidenum">
              <a:rPr lang="en-US" altLang="en-US"/>
              <a:pPr/>
              <a:t>‹#›</a:t>
            </a:fld>
            <a:endParaRPr lang="en-US" altLang="en-US"/>
          </a:p>
        </p:txBody>
      </p:sp>
    </p:spTree>
    <p:extLst>
      <p:ext uri="{BB962C8B-B14F-4D97-AF65-F5344CB8AC3E}">
        <p14:creationId xmlns:p14="http://schemas.microsoft.com/office/powerpoint/2010/main" val="283959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725E29-4A6E-4F17-A304-07A59CF94276}" type="slidenum">
              <a:rPr lang="en-US" altLang="en-US"/>
              <a:pPr/>
              <a:t>‹#›</a:t>
            </a:fld>
            <a:endParaRPr lang="en-US" altLang="en-US"/>
          </a:p>
        </p:txBody>
      </p:sp>
    </p:spTree>
    <p:extLst>
      <p:ext uri="{BB962C8B-B14F-4D97-AF65-F5344CB8AC3E}">
        <p14:creationId xmlns:p14="http://schemas.microsoft.com/office/powerpoint/2010/main" val="278426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56E9830F-C4E8-4A96-916D-10EA8F0D3E34}" type="slidenum">
              <a:rPr lang="en-US" altLang="en-US"/>
              <a:pPr/>
              <a:t>‹#›</a:t>
            </a:fld>
            <a:endParaRPr lang="en-US" altLang="en-US"/>
          </a:p>
        </p:txBody>
      </p:sp>
      <p:pic>
        <p:nvPicPr>
          <p:cNvPr id="1031" name="Picture 5" descr="i am the bread_std_t_n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6078C604-C20E-4A7B-A188-244B86FC0332}" type="slidenum">
              <a:rPr lang="en-US" altLang="en-US"/>
              <a:pPr/>
              <a:t>‹#›</a:t>
            </a:fld>
            <a:endParaRPr lang="en-US" altLang="en-US"/>
          </a:p>
        </p:txBody>
      </p:sp>
      <p:pic>
        <p:nvPicPr>
          <p:cNvPr id="5127" name="Picture 2" descr="i am the bread_std_c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5867400"/>
            <a:ext cx="65532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Footlight MT Light" panose="0204060206030A020304" pitchFamily="18" charset="0"/>
              </a:rPr>
              <a:t>John 6</a:t>
            </a:r>
            <a:endParaRPr lang="en-US" sz="4800" b="1" dirty="0">
              <a:solidFill>
                <a:schemeClr val="bg1"/>
              </a:solidFill>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1156526704"/>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248400"/>
          </a:xfrm>
          <a:solidFill>
            <a:schemeClr val="bg1">
              <a:alpha val="34000"/>
            </a:schemeClr>
          </a:solidFill>
          <a:ln>
            <a:solidFill>
              <a:schemeClr val="tx1"/>
            </a:solidFill>
          </a:ln>
        </p:spPr>
        <p:txBody>
          <a:bodyPr/>
          <a:lstStyle/>
          <a:p>
            <a:pPr eaLnBrk="1" hangingPunct="1">
              <a:defRPr/>
            </a:pPr>
            <a:r>
              <a:rPr lang="en-US" sz="4400" b="1" u="sng" dirty="0" smtClean="0">
                <a:solidFill>
                  <a:schemeClr val="bg1"/>
                </a:solidFill>
                <a:effectLst>
                  <a:outerShdw blurRad="38100" dist="38100" dir="2700000" algn="tl">
                    <a:srgbClr val="000000">
                      <a:alpha val="43137"/>
                    </a:srgbClr>
                  </a:outerShdw>
                </a:effectLst>
                <a:latin typeface="Footlight MT Light" panose="0204060206030A020304" pitchFamily="18" charset="0"/>
                <a:cs typeface="Arial"/>
              </a:rPr>
              <a:t>What Are We Seeking?</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John 6:26</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They were seeking the physical blessings</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He was calling for conviction, commitment, belief, and faith.</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7"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248400"/>
          </a:xfrm>
          <a:solidFill>
            <a:schemeClr val="bg1">
              <a:alpha val="34000"/>
            </a:schemeClr>
          </a:solidFill>
          <a:ln>
            <a:solidFill>
              <a:schemeClr val="tx1"/>
            </a:solidFill>
          </a:ln>
        </p:spPr>
        <p:txBody>
          <a:bodyPr/>
          <a:lstStyle/>
          <a:p>
            <a:pPr eaLnBrk="1" hangingPunct="1">
              <a:defRPr/>
            </a:pPr>
            <a:r>
              <a:rPr lang="en-US" sz="4400" b="1" u="sng" dirty="0" smtClean="0">
                <a:solidFill>
                  <a:schemeClr val="bg1"/>
                </a:solidFill>
                <a:effectLst>
                  <a:outerShdw blurRad="38100" dist="38100" dir="2700000" algn="tl">
                    <a:srgbClr val="000000">
                      <a:alpha val="43137"/>
                    </a:srgbClr>
                  </a:outerShdw>
                </a:effectLst>
                <a:latin typeface="Footlight MT Light" panose="0204060206030A020304" pitchFamily="18" charset="0"/>
                <a:cs typeface="Arial"/>
              </a:rPr>
              <a:t>What Must We Do?</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John 6:28</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The rich young ruler asked the same</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They were seek to earn salvation and be justified by works</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“This is the work of God, that you believe in him whom he has sent.”</a:t>
            </a:r>
          </a:p>
        </p:txBody>
      </p:sp>
    </p:spTree>
    <p:extLst>
      <p:ext uri="{BB962C8B-B14F-4D97-AF65-F5344CB8AC3E}">
        <p14:creationId xmlns:p14="http://schemas.microsoft.com/office/powerpoint/2010/main" val="1064624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4" end="4"/>
                                            </p:txEl>
                                          </p:spTgt>
                                        </p:tgtEl>
                                        <p:attrNameLst>
                                          <p:attrName>style.visibility</p:attrName>
                                        </p:attrNameLst>
                                      </p:cBhvr>
                                      <p:to>
                                        <p:strVal val="visible"/>
                                      </p:to>
                                    </p:set>
                                    <p:animEffect transition="in" filter="randombar(horizontal)">
                                      <p:cBhvr>
                                        <p:cTn id="7"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248400"/>
          </a:xfrm>
          <a:solidFill>
            <a:schemeClr val="bg1">
              <a:alpha val="34000"/>
            </a:schemeClr>
          </a:solidFill>
          <a:ln>
            <a:solidFill>
              <a:schemeClr val="tx1"/>
            </a:solidFill>
          </a:ln>
        </p:spPr>
        <p:txBody>
          <a:bodyPr/>
          <a:lstStyle/>
          <a:p>
            <a:pPr eaLnBrk="1" hangingPunct="1">
              <a:defRPr/>
            </a:pPr>
            <a:r>
              <a:rPr lang="en-US" sz="4400" b="1" u="sng" dirty="0" smtClean="0">
                <a:solidFill>
                  <a:schemeClr val="bg1"/>
                </a:solidFill>
                <a:effectLst>
                  <a:outerShdw blurRad="38100" dist="38100" dir="2700000" algn="tl">
                    <a:srgbClr val="000000">
                      <a:alpha val="43137"/>
                    </a:srgbClr>
                  </a:outerShdw>
                </a:effectLst>
                <a:latin typeface="Footlight MT Light" panose="0204060206030A020304" pitchFamily="18" charset="0"/>
                <a:cs typeface="Arial"/>
              </a:rPr>
              <a:t>We See But Don’t Believe</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John 6:36, 61-64</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They didn’t believe because they couldn’t move past their own thinking.</a:t>
            </a:r>
          </a:p>
          <a:p>
            <a:pPr marL="571500" indent="-571500" algn="just" eaLnBrk="1" hangingPunct="1">
              <a:buFont typeface="Wingdings" panose="05000000000000000000" pitchFamily="2" charset="2"/>
              <a:buChar char="ü"/>
              <a:defRPr/>
            </a:pPr>
            <a:r>
              <a:rPr lang="en-US" sz="4000" b="1" dirty="0" smtClean="0">
                <a:effectLst>
                  <a:outerShdw blurRad="38100" dist="38100" dir="2700000" algn="tl">
                    <a:srgbClr val="000000">
                      <a:alpha val="43137"/>
                    </a:srgbClr>
                  </a:outerShdw>
                </a:effectLst>
                <a:latin typeface="Footlight MT Light" panose="0204060206030A020304" pitchFamily="18" charset="0"/>
                <a:cs typeface="Arial"/>
              </a:rPr>
              <a:t>We say that God’s way isn’t best…God’s way doesn’t work for me…because I believe in my way more that God’s way.</a:t>
            </a:r>
          </a:p>
        </p:txBody>
      </p:sp>
    </p:spTree>
    <p:extLst>
      <p:ext uri="{BB962C8B-B14F-4D97-AF65-F5344CB8AC3E}">
        <p14:creationId xmlns:p14="http://schemas.microsoft.com/office/powerpoint/2010/main" val="3678906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7"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248400"/>
          </a:xfrm>
          <a:solidFill>
            <a:schemeClr val="bg1">
              <a:alpha val="34000"/>
            </a:schemeClr>
          </a:solidFill>
          <a:ln>
            <a:solidFill>
              <a:schemeClr val="tx1"/>
            </a:solidFill>
          </a:ln>
        </p:spPr>
        <p:txBody>
          <a:bodyPr/>
          <a:lstStyle/>
          <a:p>
            <a:pPr eaLnBrk="1" hangingPunct="1">
              <a:defRPr/>
            </a:pPr>
            <a:r>
              <a:rPr lang="en-US" sz="4000" b="1" u="sng" dirty="0" smtClean="0">
                <a:solidFill>
                  <a:schemeClr val="bg1"/>
                </a:solidFill>
                <a:effectLst>
                  <a:outerShdw blurRad="38100" dist="38100" dir="2700000" algn="tl">
                    <a:srgbClr val="000000">
                      <a:alpha val="43137"/>
                    </a:srgbClr>
                  </a:outerShdw>
                </a:effectLst>
                <a:latin typeface="Footlight MT Light" panose="0204060206030A020304" pitchFamily="18" charset="0"/>
                <a:cs typeface="Arial"/>
              </a:rPr>
              <a:t>Hunger And Thirst For Righteousness</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Matthew 5:6</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They were hungering and thirsting for the physical things from His work</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“Do not lay up for yourselves treasures on earth…you cannot serve God and money…But seek first the kingdom of God and his righteousness, and all these things will be added to you.” </a:t>
            </a:r>
            <a:r>
              <a:rPr lang="en-US" sz="2800" b="1" dirty="0" smtClean="0">
                <a:effectLst>
                  <a:outerShdw blurRad="38100" dist="38100" dir="2700000" algn="tl">
                    <a:srgbClr val="000000">
                      <a:alpha val="43137"/>
                    </a:srgbClr>
                  </a:outerShdw>
                </a:effectLst>
                <a:latin typeface="Footlight MT Light" panose="0204060206030A020304" pitchFamily="18" charset="0"/>
                <a:cs typeface="Arial"/>
              </a:rPr>
              <a:t>(Mat. 6:19, 24, 33)</a:t>
            </a:r>
          </a:p>
        </p:txBody>
      </p:sp>
    </p:spTree>
    <p:extLst>
      <p:ext uri="{BB962C8B-B14F-4D97-AF65-F5344CB8AC3E}">
        <p14:creationId xmlns:p14="http://schemas.microsoft.com/office/powerpoint/2010/main" val="22700743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7"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28600" y="228600"/>
            <a:ext cx="8686800" cy="6248400"/>
          </a:xfrm>
          <a:solidFill>
            <a:schemeClr val="bg1">
              <a:alpha val="34000"/>
            </a:schemeClr>
          </a:solidFill>
          <a:ln>
            <a:solidFill>
              <a:schemeClr val="tx1"/>
            </a:solidFill>
          </a:ln>
        </p:spPr>
        <p:txBody>
          <a:bodyPr/>
          <a:lstStyle/>
          <a:p>
            <a:pPr eaLnBrk="1" hangingPunct="1">
              <a:defRPr/>
            </a:pPr>
            <a:r>
              <a:rPr lang="en-US" sz="4000" b="1" u="sng" dirty="0" smtClean="0">
                <a:solidFill>
                  <a:schemeClr val="bg1"/>
                </a:solidFill>
                <a:effectLst>
                  <a:outerShdw blurRad="38100" dist="38100" dir="2700000" algn="tl">
                    <a:srgbClr val="000000">
                      <a:alpha val="43137"/>
                    </a:srgbClr>
                  </a:outerShdw>
                </a:effectLst>
                <a:latin typeface="Footlight MT Light" panose="0204060206030A020304" pitchFamily="18" charset="0"/>
                <a:cs typeface="Arial"/>
              </a:rPr>
              <a:t>Hunger For the Bread of Heaven</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John 6:35</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The manna in the wilderness sustained the people of God until they reached the Promised Land</a:t>
            </a:r>
          </a:p>
          <a:p>
            <a:pPr marL="571500" indent="-571500" algn="just" eaLnBrk="1" hangingPunct="1">
              <a:buFont typeface="Wingdings" panose="05000000000000000000" pitchFamily="2" charset="2"/>
              <a:buChar char="ü"/>
              <a:defRPr/>
            </a:pPr>
            <a:r>
              <a:rPr lang="en-US" sz="3600" b="1" dirty="0" smtClean="0">
                <a:effectLst>
                  <a:outerShdw blurRad="38100" dist="38100" dir="2700000" algn="tl">
                    <a:srgbClr val="000000">
                      <a:alpha val="43137"/>
                    </a:srgbClr>
                  </a:outerShdw>
                </a:effectLst>
                <a:latin typeface="Footlight MT Light" panose="0204060206030A020304" pitchFamily="18" charset="0"/>
                <a:cs typeface="Arial"/>
              </a:rPr>
              <a:t>The true Bread of heaven is what sustains us as children of God until we too reach the Promised Land.</a:t>
            </a:r>
            <a:endParaRPr lang="en-US" sz="2800" b="1" dirty="0" smtClean="0">
              <a:effectLst>
                <a:outerShdw blurRad="38100" dist="38100" dir="2700000" algn="tl">
                  <a:srgbClr val="000000">
                    <a:alpha val="43137"/>
                  </a:srgbClr>
                </a:outerShdw>
              </a:effectLst>
              <a:latin typeface="Footlight MT Light" panose="0204060206030A020304" pitchFamily="18" charset="0"/>
              <a:cs typeface="Arial"/>
            </a:endParaRPr>
          </a:p>
        </p:txBody>
      </p:sp>
    </p:spTree>
    <p:extLst>
      <p:ext uri="{BB962C8B-B14F-4D97-AF65-F5344CB8AC3E}">
        <p14:creationId xmlns:p14="http://schemas.microsoft.com/office/powerpoint/2010/main" val="35113115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7" dur="500"/>
                                        <p:tgtEl>
                                          <p:spTgt spid="9218">
                                            <p:txEl>
                                              <p:pRg st="2" end="2"/>
                                            </p:txEl>
                                          </p:spTgt>
                                        </p:tgtEl>
                                      </p:cBhvr>
                                    </p:animEffect>
                                  </p:childTnLst>
                                </p:cTn>
                              </p:par>
                            </p:childTnLst>
                          </p:cTn>
                        </p:par>
                        <p:par>
                          <p:cTn id="8" fill="hold">
                            <p:stCondLst>
                              <p:cond delay="2000"/>
                            </p:stCondLst>
                            <p:childTnLst>
                              <p:par>
                                <p:cTn id="9" presetID="14" presetClass="entr" presetSubtype="10" fill="hold" nodeType="afterEffect">
                                  <p:stCondLst>
                                    <p:cond delay="1500"/>
                                  </p:stCondLst>
                                  <p:childTnLst>
                                    <p:set>
                                      <p:cBhvr>
                                        <p:cTn id="10"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11"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332631"/>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8138</TotalTime>
  <Words>222</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Default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441</cp:revision>
  <dcterms:created xsi:type="dcterms:W3CDTF">2005-04-15T19:25:47Z</dcterms:created>
  <dcterms:modified xsi:type="dcterms:W3CDTF">2013-12-09T13:35:50Z</dcterms:modified>
</cp:coreProperties>
</file>